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69" r:id="rId5"/>
    <p:sldId id="271" r:id="rId6"/>
    <p:sldId id="270" r:id="rId7"/>
    <p:sldId id="266" r:id="rId8"/>
    <p:sldId id="267" r:id="rId9"/>
    <p:sldId id="272" r:id="rId10"/>
    <p:sldId id="257" r:id="rId11"/>
    <p:sldId id="258" r:id="rId12"/>
    <p:sldId id="259" r:id="rId13"/>
    <p:sldId id="260" r:id="rId14"/>
    <p:sldId id="261" r:id="rId15"/>
    <p:sldId id="262" r:id="rId16"/>
    <p:sldId id="263" r:id="rId17"/>
    <p:sldId id="264" r:id="rId18"/>
    <p:sldId id="273" r:id="rId19"/>
    <p:sldId id="268"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23" autoAdjust="0"/>
  </p:normalViewPr>
  <p:slideViewPr>
    <p:cSldViewPr>
      <p:cViewPr varScale="1">
        <p:scale>
          <a:sx n="97" d="100"/>
          <a:sy n="97" d="100"/>
        </p:scale>
        <p:origin x="-13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Profit Points Pie </c:v>
                </c:pt>
              </c:strCache>
            </c:strRef>
          </c:tx>
          <c:spPr>
            <a:ln>
              <a:solidFill>
                <a:schemeClr val="tx1"/>
              </a:solidFill>
            </a:ln>
          </c:spPr>
          <c:dPt>
            <c:idx val="0"/>
            <c:bubble3D val="0"/>
            <c:spPr>
              <a:solidFill>
                <a:srgbClr val="0070C0"/>
              </a:solidFill>
              <a:ln>
                <a:solidFill>
                  <a:schemeClr val="tx1"/>
                </a:solidFill>
              </a:ln>
            </c:spPr>
          </c:dPt>
          <c:dPt>
            <c:idx val="1"/>
            <c:bubble3D val="0"/>
            <c:spPr>
              <a:solidFill>
                <a:schemeClr val="accent6">
                  <a:lumMod val="75000"/>
                </a:schemeClr>
              </a:solidFill>
              <a:ln>
                <a:solidFill>
                  <a:schemeClr val="tx1"/>
                </a:solidFill>
              </a:ln>
            </c:spPr>
          </c:dPt>
          <c:dPt>
            <c:idx val="2"/>
            <c:bubble3D val="0"/>
            <c:spPr>
              <a:solidFill>
                <a:srgbClr val="00B050"/>
              </a:solidFill>
              <a:ln>
                <a:solidFill>
                  <a:schemeClr val="tx1"/>
                </a:solidFill>
              </a:ln>
            </c:spPr>
          </c:dPt>
          <c:dPt>
            <c:idx val="3"/>
            <c:bubble3D val="0"/>
            <c:spPr>
              <a:solidFill>
                <a:srgbClr val="FFFF00"/>
              </a:solidFill>
              <a:ln>
                <a:solidFill>
                  <a:schemeClr val="tx1"/>
                </a:solidFill>
              </a:ln>
            </c:spPr>
          </c:dPt>
          <c:cat>
            <c:strRef>
              <c:f>Sheet1!$A$2:$A$5</c:f>
              <c:strCache>
                <c:ptCount val="4"/>
                <c:pt idx="0">
                  <c:v>  Blake Lam 25%</c:v>
                </c:pt>
                <c:pt idx="1">
                  <c:v>Mark Hamilton 25%</c:v>
                </c:pt>
                <c:pt idx="2">
                  <c:v>Appalockia Homes LLC 25%</c:v>
                </c:pt>
                <c:pt idx="3">
                  <c:v>Angel Investor 25%</c:v>
                </c:pt>
              </c:strCache>
            </c:strRef>
          </c:cat>
          <c:val>
            <c:numRef>
              <c:f>Sheet1!$B$2:$B$5</c:f>
              <c:numCache>
                <c:formatCode>0%</c:formatCode>
                <c:ptCount val="4"/>
                <c:pt idx="0">
                  <c:v>0.25</c:v>
                </c:pt>
                <c:pt idx="1">
                  <c:v>0.25</c:v>
                </c:pt>
                <c:pt idx="2">
                  <c:v>0.25</c:v>
                </c:pt>
                <c:pt idx="3">
                  <c:v>0.25</c:v>
                </c:pt>
              </c:numCache>
            </c:numRef>
          </c:val>
        </c:ser>
        <c:dLbls>
          <c:showLegendKey val="0"/>
          <c:showVal val="0"/>
          <c:showCatName val="0"/>
          <c:showSerName val="0"/>
          <c:showPercent val="0"/>
          <c:showBubbleSize val="0"/>
          <c:showLeaderLines val="1"/>
        </c:dLbls>
        <c:firstSliceAng val="0"/>
      </c:pieChart>
    </c:plotArea>
    <c:legend>
      <c:legendPos val="r"/>
      <c:layout/>
      <c:overlay val="0"/>
      <c:spPr>
        <a:ln>
          <a:solidFill>
            <a:srgbClr val="00B0F0"/>
          </a:solidFill>
        </a:ln>
      </c:spPr>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84DC875-F25B-43D3-81D8-AFA03EA8A4A3}" type="datetimeFigureOut">
              <a:rPr lang="en-US" smtClean="0"/>
              <a:t>1/14/2014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8C0EA1D-20C6-4B75-A411-F317B50A627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DC875-F25B-43D3-81D8-AFA03EA8A4A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EA1D-20C6-4B75-A411-F317B50A62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DC875-F25B-43D3-81D8-AFA03EA8A4A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EA1D-20C6-4B75-A411-F317B50A62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DC875-F25B-43D3-81D8-AFA03EA8A4A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EA1D-20C6-4B75-A411-F317B50A62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DC875-F25B-43D3-81D8-AFA03EA8A4A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0EA1D-20C6-4B75-A411-F317B50A62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84DC875-F25B-43D3-81D8-AFA03EA8A4A3}"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0EA1D-20C6-4B75-A411-F317B50A627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4DC875-F25B-43D3-81D8-AFA03EA8A4A3}"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C0EA1D-20C6-4B75-A411-F317B50A62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4DC875-F25B-43D3-81D8-AFA03EA8A4A3}"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0EA1D-20C6-4B75-A411-F317B50A62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DC875-F25B-43D3-81D8-AFA03EA8A4A3}"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0EA1D-20C6-4B75-A411-F317B50A62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84DC875-F25B-43D3-81D8-AFA03EA8A4A3}" type="datetimeFigureOut">
              <a:rPr lang="en-US" smtClean="0"/>
              <a:t>1/14/2014</a:t>
            </a:fld>
            <a:endParaRPr lang="en-US"/>
          </a:p>
        </p:txBody>
      </p:sp>
      <p:sp>
        <p:nvSpPr>
          <p:cNvPr id="7" name="Slide Number Placeholder 6"/>
          <p:cNvSpPr>
            <a:spLocks noGrp="1"/>
          </p:cNvSpPr>
          <p:nvPr>
            <p:ph type="sldNum" sz="quarter" idx="12"/>
          </p:nvPr>
        </p:nvSpPr>
        <p:spPr/>
        <p:txBody>
          <a:bodyPr/>
          <a:lstStyle/>
          <a:p>
            <a:fld id="{28C0EA1D-20C6-4B75-A411-F317B50A627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DC875-F25B-43D3-81D8-AFA03EA8A4A3}" type="datetimeFigureOut">
              <a:rPr lang="en-US" smtClean="0"/>
              <a:t>1/14/2014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8C0EA1D-20C6-4B75-A411-F317B50A62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84DC875-F25B-43D3-81D8-AFA03EA8A4A3}" type="datetimeFigureOut">
              <a:rPr lang="en-US" smtClean="0"/>
              <a:t>1/14/2014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8C0EA1D-20C6-4B75-A411-F317B50A62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realestat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dirty="0" smtClean="0"/>
              <a:t>Single Family homes </a:t>
            </a:r>
            <a:r>
              <a:rPr lang="en-US" dirty="0" smtClean="0"/>
              <a:t>in the </a:t>
            </a:r>
            <a:r>
              <a:rPr lang="en-US" dirty="0" smtClean="0"/>
              <a:t>Shenandoah </a:t>
            </a:r>
            <a:r>
              <a:rPr lang="en-US" dirty="0" smtClean="0"/>
              <a:t>Valley. </a:t>
            </a:r>
            <a:r>
              <a:rPr lang="en-US" dirty="0" smtClean="0"/>
              <a:t>Frye </a:t>
            </a:r>
            <a:r>
              <a:rPr lang="en-US" dirty="0" smtClean="0"/>
              <a:t>St, Waynesboro VA Class </a:t>
            </a:r>
            <a:r>
              <a:rPr lang="en-US" dirty="0" smtClean="0"/>
              <a:t>6 1100 </a:t>
            </a:r>
            <a:r>
              <a:rPr lang="en-US" dirty="0" err="1" smtClean="0"/>
              <a:t>Sq.Ft</a:t>
            </a:r>
            <a:r>
              <a:rPr lang="en-US" dirty="0" smtClean="0"/>
              <a:t> Zip Area 244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239" y="1676400"/>
            <a:ext cx="47498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49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229600" cy="3693319"/>
          </a:xfrm>
          <a:prstGeom prst="rect">
            <a:avLst/>
          </a:prstGeom>
        </p:spPr>
        <p:txBody>
          <a:bodyPr wrap="square">
            <a:spAutoFit/>
          </a:bodyPr>
          <a:lstStyle/>
          <a:p>
            <a:pPr algn="ctr"/>
            <a:r>
              <a:rPr lang="en-US" b="1" i="1" u="sng" dirty="0" smtClean="0"/>
              <a:t>Construction Cost Estimate</a:t>
            </a:r>
          </a:p>
          <a:p>
            <a:endParaRPr lang="en-US" dirty="0" smtClean="0"/>
          </a:p>
          <a:p>
            <a:r>
              <a:rPr lang="en-US" dirty="0" smtClean="0"/>
              <a:t>This is an estimate for a single family residence built under competitive conditions in or near Staunton, Virginia in December 2013.This estimate includes a foundation as required for normal soil conditions, excavation for foundation and piers on a prepared building pad, floor, wall, interior and exterior finishes, roof cover, interior partitions, doors, windows, trim, electric wiring and fixtures, rough and finish plumbing, built-in appliances, supervision, design fees, permits, utility hook-ups, the contractor's contingency, overhead and profit. Highly decorative, starkly original or exceptionally well-appointed residences will cost more. Add the cost of the land, government-mandated site development fees and the cost of bringing utility lines to the site.</a:t>
            </a:r>
            <a:endParaRPr lang="en-US" dirty="0"/>
          </a:p>
        </p:txBody>
      </p:sp>
    </p:spTree>
    <p:extLst>
      <p:ext uri="{BB962C8B-B14F-4D97-AF65-F5344CB8AC3E}">
        <p14:creationId xmlns:p14="http://schemas.microsoft.com/office/powerpoint/2010/main" val="24334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976" y="533400"/>
            <a:ext cx="3962400" cy="5909310"/>
          </a:xfrm>
          <a:prstGeom prst="rect">
            <a:avLst/>
          </a:prstGeom>
        </p:spPr>
        <p:txBody>
          <a:bodyPr wrap="square">
            <a:spAutoFit/>
          </a:bodyPr>
          <a:lstStyle/>
          <a:p>
            <a:endParaRPr lang="en-US" dirty="0"/>
          </a:p>
          <a:p>
            <a:r>
              <a:rPr lang="en-US" sz="2000" dirty="0" smtClean="0"/>
              <a:t>Excavation</a:t>
            </a:r>
          </a:p>
          <a:p>
            <a:r>
              <a:rPr lang="en-US" sz="2000" dirty="0" smtClean="0"/>
              <a:t>Labor    </a:t>
            </a:r>
            <a:r>
              <a:rPr lang="en-US" sz="2000" dirty="0"/>
              <a:t>$601</a:t>
            </a:r>
          </a:p>
          <a:p>
            <a:r>
              <a:rPr lang="en-US" sz="2000" dirty="0"/>
              <a:t>Equipment    $260</a:t>
            </a:r>
          </a:p>
          <a:p>
            <a:r>
              <a:rPr lang="en-US" sz="2000" dirty="0"/>
              <a:t>   Excavation Total    $861</a:t>
            </a:r>
          </a:p>
          <a:p>
            <a:endParaRPr lang="en-US" sz="2000" dirty="0"/>
          </a:p>
          <a:p>
            <a:r>
              <a:rPr lang="en-US" sz="2000" dirty="0"/>
              <a:t>Foundation, Piers, </a:t>
            </a:r>
            <a:r>
              <a:rPr lang="en-US" sz="2000" dirty="0" smtClean="0"/>
              <a:t>Flatwork</a:t>
            </a:r>
          </a:p>
          <a:p>
            <a:r>
              <a:rPr lang="en-US" sz="2000" dirty="0" smtClean="0"/>
              <a:t>Material    </a:t>
            </a:r>
            <a:r>
              <a:rPr lang="en-US" sz="2000" dirty="0"/>
              <a:t>$2,116</a:t>
            </a:r>
          </a:p>
          <a:p>
            <a:r>
              <a:rPr lang="en-US" sz="2000" dirty="0"/>
              <a:t>Labor    $2,037</a:t>
            </a:r>
          </a:p>
          <a:p>
            <a:r>
              <a:rPr lang="en-US" sz="2000" dirty="0"/>
              <a:t>Equipment    $529</a:t>
            </a:r>
          </a:p>
          <a:p>
            <a:r>
              <a:rPr lang="en-US" sz="2000" dirty="0"/>
              <a:t>   Foundation, Piers, </a:t>
            </a:r>
            <a:endParaRPr lang="en-US" sz="2000" dirty="0" smtClean="0"/>
          </a:p>
          <a:p>
            <a:r>
              <a:rPr lang="en-US" sz="2000" dirty="0" smtClean="0"/>
              <a:t>Flatwork </a:t>
            </a:r>
            <a:r>
              <a:rPr lang="en-US" sz="2000" dirty="0"/>
              <a:t>Total    $</a:t>
            </a:r>
            <a:r>
              <a:rPr lang="en-US" sz="2000" dirty="0" smtClean="0"/>
              <a:t>4,682</a:t>
            </a:r>
          </a:p>
          <a:p>
            <a:endParaRPr lang="en-US" sz="2000" dirty="0"/>
          </a:p>
          <a:p>
            <a:r>
              <a:rPr lang="en-US" sz="2000" dirty="0"/>
              <a:t>Rough Hardware</a:t>
            </a:r>
          </a:p>
          <a:p>
            <a:r>
              <a:rPr lang="en-US" sz="2000" dirty="0"/>
              <a:t>Material    $207</a:t>
            </a:r>
          </a:p>
          <a:p>
            <a:r>
              <a:rPr lang="en-US" sz="2000" dirty="0"/>
              <a:t>Labor    $199</a:t>
            </a:r>
          </a:p>
          <a:p>
            <a:r>
              <a:rPr lang="en-US" sz="2000" dirty="0"/>
              <a:t>Equipment    $52</a:t>
            </a:r>
          </a:p>
          <a:p>
            <a:r>
              <a:rPr lang="en-US" sz="2000" dirty="0"/>
              <a:t>   Rough Hardware Total    $458</a:t>
            </a:r>
          </a:p>
        </p:txBody>
      </p:sp>
      <p:sp>
        <p:nvSpPr>
          <p:cNvPr id="3" name="Rectangle 2"/>
          <p:cNvSpPr/>
          <p:nvPr/>
        </p:nvSpPr>
        <p:spPr>
          <a:xfrm>
            <a:off x="4419600" y="797510"/>
            <a:ext cx="4572000" cy="5016758"/>
          </a:xfrm>
          <a:prstGeom prst="rect">
            <a:avLst/>
          </a:prstGeom>
        </p:spPr>
        <p:txBody>
          <a:bodyPr>
            <a:spAutoFit/>
          </a:bodyPr>
          <a:lstStyle/>
          <a:p>
            <a:r>
              <a:rPr lang="en-US" sz="2000" dirty="0"/>
              <a:t>Rough Carpentry</a:t>
            </a:r>
          </a:p>
          <a:p>
            <a:r>
              <a:rPr lang="en-US" sz="2000" dirty="0"/>
              <a:t>Material    $6,843</a:t>
            </a:r>
          </a:p>
          <a:p>
            <a:r>
              <a:rPr lang="en-US" sz="2000" dirty="0"/>
              <a:t>Labor    $6,182</a:t>
            </a:r>
          </a:p>
          <a:p>
            <a:r>
              <a:rPr lang="en-US" sz="2000" dirty="0"/>
              <a:t>   Rough Carpentry </a:t>
            </a:r>
            <a:endParaRPr lang="en-US" sz="2000" dirty="0" smtClean="0"/>
          </a:p>
          <a:p>
            <a:r>
              <a:rPr lang="en-US" sz="2000" dirty="0"/>
              <a:t> </a:t>
            </a:r>
            <a:r>
              <a:rPr lang="en-US" sz="2000" dirty="0" smtClean="0"/>
              <a:t>  Total    </a:t>
            </a:r>
            <a:r>
              <a:rPr lang="en-US" sz="2000" dirty="0"/>
              <a:t>$13,025</a:t>
            </a:r>
          </a:p>
          <a:p>
            <a:endParaRPr lang="en-US" sz="2000" dirty="0"/>
          </a:p>
          <a:p>
            <a:r>
              <a:rPr lang="en-US" sz="2000" dirty="0"/>
              <a:t>Insulation</a:t>
            </a:r>
          </a:p>
          <a:p>
            <a:r>
              <a:rPr lang="en-US" sz="2000" dirty="0"/>
              <a:t>Material    $1,281</a:t>
            </a:r>
          </a:p>
          <a:p>
            <a:r>
              <a:rPr lang="en-US" sz="2000" dirty="0"/>
              <a:t>Labor    $536</a:t>
            </a:r>
          </a:p>
          <a:p>
            <a:r>
              <a:rPr lang="en-US" sz="2000" dirty="0"/>
              <a:t>   Insulation Total    $1,817</a:t>
            </a:r>
          </a:p>
          <a:p>
            <a:endParaRPr lang="en-US" sz="2000" dirty="0"/>
          </a:p>
          <a:p>
            <a:r>
              <a:rPr lang="en-US" sz="2000" dirty="0"/>
              <a:t>Exterior Finish</a:t>
            </a:r>
          </a:p>
          <a:p>
            <a:r>
              <a:rPr lang="en-US" sz="2000" dirty="0"/>
              <a:t>Material    $3,938</a:t>
            </a:r>
          </a:p>
          <a:p>
            <a:r>
              <a:rPr lang="en-US" sz="2000" dirty="0"/>
              <a:t>Labor    $1,405</a:t>
            </a:r>
          </a:p>
          <a:p>
            <a:r>
              <a:rPr lang="en-US" sz="2000" dirty="0"/>
              <a:t>Equipment    $274</a:t>
            </a:r>
          </a:p>
          <a:p>
            <a:r>
              <a:rPr lang="en-US" sz="2000" dirty="0"/>
              <a:t>   Exterior Finish Total    $5,617</a:t>
            </a:r>
          </a:p>
        </p:txBody>
      </p:sp>
    </p:spTree>
    <p:extLst>
      <p:ext uri="{BB962C8B-B14F-4D97-AF65-F5344CB8AC3E}">
        <p14:creationId xmlns:p14="http://schemas.microsoft.com/office/powerpoint/2010/main" val="218386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065" y="1066800"/>
            <a:ext cx="4038600" cy="4708981"/>
          </a:xfrm>
          <a:prstGeom prst="rect">
            <a:avLst/>
          </a:prstGeom>
        </p:spPr>
        <p:txBody>
          <a:bodyPr wrap="square">
            <a:spAutoFit/>
          </a:bodyPr>
          <a:lstStyle/>
          <a:p>
            <a:r>
              <a:rPr lang="en-US" sz="2000" dirty="0"/>
              <a:t>Exterior Trim</a:t>
            </a:r>
          </a:p>
          <a:p>
            <a:r>
              <a:rPr lang="en-US" sz="2000" dirty="0"/>
              <a:t>Material    $247</a:t>
            </a:r>
          </a:p>
          <a:p>
            <a:r>
              <a:rPr lang="en-US" sz="2000" dirty="0"/>
              <a:t>Labor    $238</a:t>
            </a:r>
          </a:p>
          <a:p>
            <a:r>
              <a:rPr lang="en-US" sz="2000" dirty="0"/>
              <a:t>Equipment    $62</a:t>
            </a:r>
          </a:p>
          <a:p>
            <a:r>
              <a:rPr lang="en-US" sz="2000" dirty="0"/>
              <a:t>   Exterior Trim Total    $547</a:t>
            </a:r>
          </a:p>
          <a:p>
            <a:endParaRPr lang="en-US" sz="2000" dirty="0"/>
          </a:p>
          <a:p>
            <a:r>
              <a:rPr lang="en-US" sz="2000" dirty="0"/>
              <a:t>Doors</a:t>
            </a:r>
          </a:p>
          <a:p>
            <a:r>
              <a:rPr lang="en-US" sz="2000" dirty="0"/>
              <a:t>Material    $625</a:t>
            </a:r>
          </a:p>
          <a:p>
            <a:r>
              <a:rPr lang="en-US" sz="2000" dirty="0"/>
              <a:t>Labor    $321</a:t>
            </a:r>
          </a:p>
          <a:p>
            <a:r>
              <a:rPr lang="en-US" sz="2000" dirty="0"/>
              <a:t>   Doors Total    $946</a:t>
            </a:r>
          </a:p>
          <a:p>
            <a:endParaRPr lang="en-US" sz="2000" dirty="0"/>
          </a:p>
          <a:p>
            <a:r>
              <a:rPr lang="en-US" sz="2000" dirty="0"/>
              <a:t>Windows</a:t>
            </a:r>
          </a:p>
          <a:p>
            <a:r>
              <a:rPr lang="en-US" sz="2000" dirty="0"/>
              <a:t>Material    $1,077</a:t>
            </a:r>
          </a:p>
          <a:p>
            <a:r>
              <a:rPr lang="en-US" sz="2000" dirty="0"/>
              <a:t>Labor    $448</a:t>
            </a:r>
          </a:p>
          <a:p>
            <a:r>
              <a:rPr lang="en-US" sz="2000" dirty="0"/>
              <a:t>   Windows Total    $1,525</a:t>
            </a:r>
          </a:p>
        </p:txBody>
      </p:sp>
      <p:sp>
        <p:nvSpPr>
          <p:cNvPr id="3" name="Rectangle 2"/>
          <p:cNvSpPr/>
          <p:nvPr/>
        </p:nvSpPr>
        <p:spPr>
          <a:xfrm>
            <a:off x="4267200" y="1066800"/>
            <a:ext cx="4572000" cy="4708981"/>
          </a:xfrm>
          <a:prstGeom prst="rect">
            <a:avLst/>
          </a:prstGeom>
        </p:spPr>
        <p:txBody>
          <a:bodyPr>
            <a:spAutoFit/>
          </a:bodyPr>
          <a:lstStyle/>
          <a:p>
            <a:r>
              <a:rPr lang="en-US" sz="2000" dirty="0"/>
              <a:t>Finish Hardware</a:t>
            </a:r>
          </a:p>
          <a:p>
            <a:r>
              <a:rPr lang="en-US" sz="2000" dirty="0"/>
              <a:t>Material    $104</a:t>
            </a:r>
          </a:p>
          <a:p>
            <a:r>
              <a:rPr lang="en-US" sz="2000" dirty="0"/>
              <a:t>Labor    $54</a:t>
            </a:r>
          </a:p>
          <a:p>
            <a:r>
              <a:rPr lang="en-US" sz="2000" dirty="0"/>
              <a:t>   Finish Hardware Total    $158</a:t>
            </a:r>
          </a:p>
          <a:p>
            <a:endParaRPr lang="en-US" sz="2000" dirty="0"/>
          </a:p>
          <a:p>
            <a:r>
              <a:rPr lang="en-US" sz="2000" dirty="0"/>
              <a:t>Roofing, Flashing, Fascia</a:t>
            </a:r>
          </a:p>
          <a:p>
            <a:r>
              <a:rPr lang="en-US" sz="2000" dirty="0"/>
              <a:t>Material    $2,861</a:t>
            </a:r>
          </a:p>
          <a:p>
            <a:r>
              <a:rPr lang="en-US" sz="2000" dirty="0"/>
              <a:t>Labor    $1,469</a:t>
            </a:r>
          </a:p>
          <a:p>
            <a:r>
              <a:rPr lang="en-US" sz="2000" dirty="0"/>
              <a:t>   Roofing, Flashing, Fascia Total    $4,330</a:t>
            </a:r>
          </a:p>
          <a:p>
            <a:endParaRPr lang="en-US" sz="2000" dirty="0"/>
          </a:p>
          <a:p>
            <a:r>
              <a:rPr lang="en-US" sz="2000" dirty="0"/>
              <a:t>Finish Carpentry</a:t>
            </a:r>
          </a:p>
          <a:p>
            <a:r>
              <a:rPr lang="en-US" sz="2000" dirty="0"/>
              <a:t>Material    $380</a:t>
            </a:r>
          </a:p>
          <a:p>
            <a:r>
              <a:rPr lang="en-US" sz="2000" dirty="0"/>
              <a:t>Labor    $1,171</a:t>
            </a:r>
          </a:p>
          <a:p>
            <a:r>
              <a:rPr lang="en-US" sz="2000" dirty="0"/>
              <a:t>   Finish Carpentry Total    $1,551</a:t>
            </a:r>
          </a:p>
        </p:txBody>
      </p:sp>
    </p:spTree>
    <p:extLst>
      <p:ext uri="{BB962C8B-B14F-4D97-AF65-F5344CB8AC3E}">
        <p14:creationId xmlns:p14="http://schemas.microsoft.com/office/powerpoint/2010/main" val="173107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582" y="990600"/>
            <a:ext cx="4572000" cy="4708981"/>
          </a:xfrm>
          <a:prstGeom prst="rect">
            <a:avLst/>
          </a:prstGeom>
        </p:spPr>
        <p:txBody>
          <a:bodyPr>
            <a:spAutoFit/>
          </a:bodyPr>
          <a:lstStyle/>
          <a:p>
            <a:r>
              <a:rPr lang="en-US" sz="2000" dirty="0"/>
              <a:t>Interior Wall Finish</a:t>
            </a:r>
          </a:p>
          <a:p>
            <a:r>
              <a:rPr lang="en-US" sz="2000" dirty="0"/>
              <a:t>Material    $1,823</a:t>
            </a:r>
          </a:p>
          <a:p>
            <a:r>
              <a:rPr lang="en-US" sz="2000" dirty="0"/>
              <a:t>Labor    $1,723</a:t>
            </a:r>
          </a:p>
          <a:p>
            <a:r>
              <a:rPr lang="en-US" sz="2000" dirty="0"/>
              <a:t>   Interior Wall </a:t>
            </a:r>
            <a:r>
              <a:rPr lang="en-US" sz="2000" dirty="0" smtClean="0"/>
              <a:t>Finish</a:t>
            </a:r>
          </a:p>
          <a:p>
            <a:r>
              <a:rPr lang="en-US" sz="2000" dirty="0" smtClean="0"/>
              <a:t> </a:t>
            </a:r>
            <a:r>
              <a:rPr lang="en-US" sz="2000" dirty="0"/>
              <a:t>Total    $3,546</a:t>
            </a:r>
          </a:p>
          <a:p>
            <a:endParaRPr lang="en-US" sz="2000" dirty="0"/>
          </a:p>
          <a:p>
            <a:r>
              <a:rPr lang="en-US" sz="2000" dirty="0"/>
              <a:t>Painting</a:t>
            </a:r>
          </a:p>
          <a:p>
            <a:r>
              <a:rPr lang="en-US" sz="2000" dirty="0"/>
              <a:t>Material    $1,089</a:t>
            </a:r>
          </a:p>
          <a:p>
            <a:r>
              <a:rPr lang="en-US" sz="2000" dirty="0"/>
              <a:t>Labor    $1,556</a:t>
            </a:r>
          </a:p>
          <a:p>
            <a:r>
              <a:rPr lang="en-US" sz="2000" dirty="0"/>
              <a:t>   Painting Total    $2,645</a:t>
            </a:r>
          </a:p>
          <a:p>
            <a:endParaRPr lang="en-US" sz="2000" dirty="0"/>
          </a:p>
          <a:p>
            <a:r>
              <a:rPr lang="en-US" sz="2000" dirty="0"/>
              <a:t>Wiring</a:t>
            </a:r>
          </a:p>
          <a:p>
            <a:r>
              <a:rPr lang="en-US" sz="2000" dirty="0"/>
              <a:t>Material    $1,106</a:t>
            </a:r>
          </a:p>
          <a:p>
            <a:r>
              <a:rPr lang="en-US" sz="2000" dirty="0"/>
              <a:t>Labor    $1,278</a:t>
            </a:r>
          </a:p>
          <a:p>
            <a:r>
              <a:rPr lang="en-US" sz="2000" dirty="0"/>
              <a:t>   Wiring Total    $2,384</a:t>
            </a:r>
          </a:p>
        </p:txBody>
      </p:sp>
      <p:sp>
        <p:nvSpPr>
          <p:cNvPr id="3" name="Rectangle 2"/>
          <p:cNvSpPr/>
          <p:nvPr/>
        </p:nvSpPr>
        <p:spPr>
          <a:xfrm>
            <a:off x="4114800" y="990600"/>
            <a:ext cx="4572000" cy="4708981"/>
          </a:xfrm>
          <a:prstGeom prst="rect">
            <a:avLst/>
          </a:prstGeom>
        </p:spPr>
        <p:txBody>
          <a:bodyPr>
            <a:spAutoFit/>
          </a:bodyPr>
          <a:lstStyle/>
          <a:p>
            <a:r>
              <a:rPr lang="en-US" sz="2000" dirty="0"/>
              <a:t>Lighting Fixtures</a:t>
            </a:r>
          </a:p>
          <a:p>
            <a:r>
              <a:rPr lang="en-US" sz="2000" dirty="0"/>
              <a:t>Material    $829</a:t>
            </a:r>
          </a:p>
          <a:p>
            <a:r>
              <a:rPr lang="en-US" sz="2000" dirty="0"/>
              <a:t>Labor    $160</a:t>
            </a:r>
          </a:p>
          <a:p>
            <a:r>
              <a:rPr lang="en-US" sz="2000" dirty="0"/>
              <a:t>   Lighting Fixtures </a:t>
            </a:r>
            <a:endParaRPr lang="en-US" sz="2000" dirty="0" smtClean="0"/>
          </a:p>
          <a:p>
            <a:r>
              <a:rPr lang="en-US" sz="2000" dirty="0" smtClean="0"/>
              <a:t>Total    </a:t>
            </a:r>
            <a:r>
              <a:rPr lang="en-US" sz="2000" dirty="0"/>
              <a:t>$989</a:t>
            </a:r>
          </a:p>
          <a:p>
            <a:endParaRPr lang="en-US" sz="2000" dirty="0"/>
          </a:p>
          <a:p>
            <a:r>
              <a:rPr lang="en-US" sz="2000" dirty="0"/>
              <a:t>Flooring</a:t>
            </a:r>
          </a:p>
          <a:p>
            <a:r>
              <a:rPr lang="en-US" sz="2000" dirty="0"/>
              <a:t>Material    $814</a:t>
            </a:r>
          </a:p>
          <a:p>
            <a:r>
              <a:rPr lang="en-US" sz="2000" dirty="0"/>
              <a:t>Labor    $707</a:t>
            </a:r>
          </a:p>
          <a:p>
            <a:r>
              <a:rPr lang="en-US" sz="2000" dirty="0"/>
              <a:t>   Flooring Total    $1,521</a:t>
            </a:r>
          </a:p>
          <a:p>
            <a:endParaRPr lang="en-US" sz="2000" dirty="0"/>
          </a:p>
          <a:p>
            <a:r>
              <a:rPr lang="en-US" sz="2000" dirty="0"/>
              <a:t>Carpeting</a:t>
            </a:r>
          </a:p>
          <a:p>
            <a:r>
              <a:rPr lang="en-US" sz="2000" dirty="0"/>
              <a:t>Material    $1,621</a:t>
            </a:r>
          </a:p>
          <a:p>
            <a:r>
              <a:rPr lang="en-US" sz="2000" dirty="0"/>
              <a:t>Labor    $354</a:t>
            </a:r>
          </a:p>
          <a:p>
            <a:r>
              <a:rPr lang="en-US" sz="2000" dirty="0"/>
              <a:t>   Carpeting Total    $1,975</a:t>
            </a:r>
          </a:p>
        </p:txBody>
      </p:sp>
    </p:spTree>
    <p:extLst>
      <p:ext uri="{BB962C8B-B14F-4D97-AF65-F5344CB8AC3E}">
        <p14:creationId xmlns:p14="http://schemas.microsoft.com/office/powerpoint/2010/main" val="397619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889" y="838200"/>
            <a:ext cx="4572000" cy="5016758"/>
          </a:xfrm>
          <a:prstGeom prst="rect">
            <a:avLst/>
          </a:prstGeom>
        </p:spPr>
        <p:txBody>
          <a:bodyPr>
            <a:spAutoFit/>
          </a:bodyPr>
          <a:lstStyle/>
          <a:p>
            <a:r>
              <a:rPr lang="en-US" sz="2000" dirty="0"/>
              <a:t>Bath Accessories</a:t>
            </a:r>
          </a:p>
          <a:p>
            <a:r>
              <a:rPr lang="en-US" sz="2000" dirty="0"/>
              <a:t>Material    $401</a:t>
            </a:r>
          </a:p>
          <a:p>
            <a:r>
              <a:rPr lang="en-US" sz="2000" dirty="0"/>
              <a:t>Labor    $151</a:t>
            </a:r>
          </a:p>
          <a:p>
            <a:r>
              <a:rPr lang="en-US" sz="2000" dirty="0"/>
              <a:t>   Bath Accessories </a:t>
            </a:r>
            <a:endParaRPr lang="en-US" sz="2000" dirty="0" smtClean="0"/>
          </a:p>
          <a:p>
            <a:r>
              <a:rPr lang="en-US" sz="2000" dirty="0" smtClean="0"/>
              <a:t>Total    </a:t>
            </a:r>
            <a:r>
              <a:rPr lang="en-US" sz="2000" dirty="0"/>
              <a:t>$552</a:t>
            </a:r>
          </a:p>
          <a:p>
            <a:endParaRPr lang="en-US" sz="2000" dirty="0"/>
          </a:p>
          <a:p>
            <a:r>
              <a:rPr lang="en-US" sz="2000" dirty="0"/>
              <a:t>Shower &amp; Tub Enclosure</a:t>
            </a:r>
          </a:p>
          <a:p>
            <a:r>
              <a:rPr lang="en-US" sz="2000" dirty="0"/>
              <a:t>Material    $256</a:t>
            </a:r>
          </a:p>
          <a:p>
            <a:r>
              <a:rPr lang="en-US" sz="2000" dirty="0"/>
              <a:t>Labor    $132</a:t>
            </a:r>
          </a:p>
          <a:p>
            <a:r>
              <a:rPr lang="en-US" sz="2000" dirty="0"/>
              <a:t>   Shower &amp; Tub Enclosure </a:t>
            </a:r>
            <a:endParaRPr lang="en-US" sz="2000" dirty="0" smtClean="0"/>
          </a:p>
          <a:p>
            <a:r>
              <a:rPr lang="en-US" sz="2000" dirty="0" smtClean="0"/>
              <a:t>Total    </a:t>
            </a:r>
            <a:r>
              <a:rPr lang="en-US" sz="2000" dirty="0"/>
              <a:t>$388</a:t>
            </a:r>
          </a:p>
          <a:p>
            <a:endParaRPr lang="en-US" sz="2000" dirty="0"/>
          </a:p>
          <a:p>
            <a:r>
              <a:rPr lang="en-US" sz="2000" dirty="0"/>
              <a:t>Countertops</a:t>
            </a:r>
          </a:p>
          <a:p>
            <a:r>
              <a:rPr lang="en-US" sz="2000" dirty="0"/>
              <a:t>Material    $775</a:t>
            </a:r>
          </a:p>
          <a:p>
            <a:r>
              <a:rPr lang="en-US" sz="2000" dirty="0"/>
              <a:t>Labor    $398</a:t>
            </a:r>
          </a:p>
          <a:p>
            <a:r>
              <a:rPr lang="en-US" sz="2000" dirty="0"/>
              <a:t>   Countertops Total    $1,173</a:t>
            </a:r>
          </a:p>
        </p:txBody>
      </p:sp>
      <p:sp>
        <p:nvSpPr>
          <p:cNvPr id="3" name="Rectangle 2"/>
          <p:cNvSpPr/>
          <p:nvPr/>
        </p:nvSpPr>
        <p:spPr>
          <a:xfrm>
            <a:off x="4298302" y="850641"/>
            <a:ext cx="4572000" cy="3477875"/>
          </a:xfrm>
          <a:prstGeom prst="rect">
            <a:avLst/>
          </a:prstGeom>
        </p:spPr>
        <p:txBody>
          <a:bodyPr>
            <a:spAutoFit/>
          </a:bodyPr>
          <a:lstStyle/>
          <a:p>
            <a:r>
              <a:rPr lang="en-US" sz="2000" dirty="0"/>
              <a:t>Cabinets</a:t>
            </a:r>
          </a:p>
          <a:p>
            <a:r>
              <a:rPr lang="en-US" sz="2000" dirty="0"/>
              <a:t>Material    $2,548</a:t>
            </a:r>
          </a:p>
          <a:p>
            <a:r>
              <a:rPr lang="en-US" sz="2000" dirty="0"/>
              <a:t>Labor    $490</a:t>
            </a:r>
          </a:p>
          <a:p>
            <a:r>
              <a:rPr lang="en-US" sz="2000" dirty="0"/>
              <a:t>   Cabinets Total    $3,038</a:t>
            </a:r>
          </a:p>
          <a:p>
            <a:endParaRPr lang="en-US" sz="2000" dirty="0"/>
          </a:p>
          <a:p>
            <a:r>
              <a:rPr lang="en-US" sz="2000" dirty="0"/>
              <a:t>Built In Appliances</a:t>
            </a:r>
          </a:p>
          <a:p>
            <a:r>
              <a:rPr lang="en-US" sz="2000" dirty="0"/>
              <a:t>Material    $1,240</a:t>
            </a:r>
          </a:p>
          <a:p>
            <a:r>
              <a:rPr lang="en-US" sz="2000" dirty="0"/>
              <a:t>Labor    $106</a:t>
            </a:r>
          </a:p>
          <a:p>
            <a:r>
              <a:rPr lang="en-US" sz="2000" dirty="0"/>
              <a:t>   Built In Appliances </a:t>
            </a:r>
            <a:endParaRPr lang="en-US" sz="2000" dirty="0" smtClean="0"/>
          </a:p>
          <a:p>
            <a:r>
              <a:rPr lang="en-US" sz="2000" dirty="0" smtClean="0"/>
              <a:t>Total    </a:t>
            </a:r>
            <a:r>
              <a:rPr lang="en-US" sz="2000" dirty="0"/>
              <a:t>$1,346</a:t>
            </a:r>
          </a:p>
          <a:p>
            <a:endParaRPr lang="en-US" sz="2000" dirty="0"/>
          </a:p>
        </p:txBody>
      </p:sp>
    </p:spTree>
    <p:extLst>
      <p:ext uri="{BB962C8B-B14F-4D97-AF65-F5344CB8AC3E}">
        <p14:creationId xmlns:p14="http://schemas.microsoft.com/office/powerpoint/2010/main" val="324253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4114800" cy="4401205"/>
          </a:xfrm>
          <a:prstGeom prst="rect">
            <a:avLst/>
          </a:prstGeom>
        </p:spPr>
        <p:txBody>
          <a:bodyPr wrap="square">
            <a:spAutoFit/>
          </a:bodyPr>
          <a:lstStyle/>
          <a:p>
            <a:r>
              <a:rPr lang="en-US" sz="2000" dirty="0"/>
              <a:t>Plumbing Fixtures</a:t>
            </a:r>
          </a:p>
          <a:p>
            <a:r>
              <a:rPr lang="en-US" sz="2000" dirty="0"/>
              <a:t>Material    $2,364</a:t>
            </a:r>
          </a:p>
          <a:p>
            <a:r>
              <a:rPr lang="en-US" sz="2000" dirty="0"/>
              <a:t>Labor    $458</a:t>
            </a:r>
          </a:p>
          <a:p>
            <a:r>
              <a:rPr lang="en-US" sz="2000" dirty="0"/>
              <a:t>   Plumbing Fixtures </a:t>
            </a:r>
            <a:endParaRPr lang="en-US" sz="2000" dirty="0" smtClean="0"/>
          </a:p>
          <a:p>
            <a:r>
              <a:rPr lang="en-US" sz="2000" dirty="0" smtClean="0"/>
              <a:t>Total    </a:t>
            </a:r>
            <a:r>
              <a:rPr lang="en-US" sz="2000" dirty="0"/>
              <a:t>$2,822</a:t>
            </a:r>
          </a:p>
          <a:p>
            <a:endParaRPr lang="en-US" sz="2000" dirty="0"/>
          </a:p>
          <a:p>
            <a:r>
              <a:rPr lang="en-US" sz="2000" dirty="0"/>
              <a:t>Heating and Cooling Systems</a:t>
            </a:r>
          </a:p>
          <a:p>
            <a:r>
              <a:rPr lang="en-US" sz="2000" dirty="0"/>
              <a:t>Material    $3,159</a:t>
            </a:r>
          </a:p>
          <a:p>
            <a:r>
              <a:rPr lang="en-US" sz="2000" dirty="0"/>
              <a:t>Labor    $4,739</a:t>
            </a:r>
          </a:p>
          <a:p>
            <a:r>
              <a:rPr lang="en-US" sz="2000" dirty="0"/>
              <a:t>   Heating and Cooling Systems Total    $</a:t>
            </a:r>
            <a:r>
              <a:rPr lang="en-US" sz="2000" dirty="0" smtClean="0"/>
              <a:t>7,898</a:t>
            </a:r>
          </a:p>
          <a:p>
            <a:endParaRPr lang="en-US" sz="2000" dirty="0"/>
          </a:p>
          <a:p>
            <a:endParaRPr lang="en-US" sz="2000" dirty="0"/>
          </a:p>
          <a:p>
            <a:endParaRPr lang="en-US" sz="2000" dirty="0"/>
          </a:p>
        </p:txBody>
      </p:sp>
      <p:sp>
        <p:nvSpPr>
          <p:cNvPr id="3" name="Rectangle 2"/>
          <p:cNvSpPr/>
          <p:nvPr/>
        </p:nvSpPr>
        <p:spPr>
          <a:xfrm>
            <a:off x="4156787" y="838200"/>
            <a:ext cx="4572000" cy="5509200"/>
          </a:xfrm>
          <a:prstGeom prst="rect">
            <a:avLst/>
          </a:prstGeom>
        </p:spPr>
        <p:txBody>
          <a:bodyPr>
            <a:spAutoFit/>
          </a:bodyPr>
          <a:lstStyle/>
          <a:p>
            <a:pPr algn="r"/>
            <a:r>
              <a:rPr lang="en-US" sz="2000" dirty="0" smtClean="0"/>
              <a:t>Plumbing Rough-in and Connection</a:t>
            </a:r>
          </a:p>
          <a:p>
            <a:pPr algn="r"/>
            <a:r>
              <a:rPr lang="en-US" sz="2000" dirty="0" smtClean="0"/>
              <a:t>Material    $1,164</a:t>
            </a:r>
          </a:p>
          <a:p>
            <a:pPr algn="r"/>
            <a:r>
              <a:rPr lang="en-US" sz="2000" dirty="0" smtClean="0"/>
              <a:t>Labor    $1,729</a:t>
            </a:r>
          </a:p>
          <a:p>
            <a:pPr algn="r"/>
            <a:r>
              <a:rPr lang="en-US" sz="2000" dirty="0" smtClean="0"/>
              <a:t>Equipment    $171</a:t>
            </a:r>
          </a:p>
          <a:p>
            <a:pPr algn="r"/>
            <a:r>
              <a:rPr lang="en-US" sz="2000" dirty="0" smtClean="0"/>
              <a:t>   Plumbing Rough-in </a:t>
            </a:r>
          </a:p>
          <a:p>
            <a:pPr algn="r"/>
            <a:r>
              <a:rPr lang="en-US" sz="2000" dirty="0" smtClean="0"/>
              <a:t>and Connection </a:t>
            </a:r>
          </a:p>
          <a:p>
            <a:pPr algn="r"/>
            <a:r>
              <a:rPr lang="en-US" sz="2000" dirty="0" smtClean="0"/>
              <a:t>Total    $3,064</a:t>
            </a:r>
          </a:p>
          <a:p>
            <a:pPr algn="r"/>
            <a:endParaRPr lang="en-US" sz="2400" i="1" u="sng" dirty="0" smtClean="0"/>
          </a:p>
          <a:p>
            <a:pPr algn="r"/>
            <a:endParaRPr lang="en-US" sz="2400" i="1" u="sng" dirty="0" smtClean="0"/>
          </a:p>
          <a:p>
            <a:pPr algn="r"/>
            <a:r>
              <a:rPr lang="en-US" sz="2400" i="1" u="sng" dirty="0" smtClean="0"/>
              <a:t>Subtotal </a:t>
            </a:r>
            <a:r>
              <a:rPr lang="en-US" sz="2400" i="1" u="sng" dirty="0"/>
              <a:t>Direct Job Costs</a:t>
            </a:r>
          </a:p>
          <a:p>
            <a:pPr algn="r"/>
            <a:r>
              <a:rPr lang="en-US" sz="2400" i="1" u="sng" dirty="0"/>
              <a:t>Material    $38,868</a:t>
            </a:r>
          </a:p>
          <a:p>
            <a:pPr algn="r"/>
            <a:r>
              <a:rPr lang="en-US" sz="2400" i="1" u="sng" dirty="0"/>
              <a:t>Labor    $28,642</a:t>
            </a:r>
          </a:p>
          <a:p>
            <a:pPr algn="r"/>
            <a:r>
              <a:rPr lang="en-US" sz="2400" i="1" u="sng" dirty="0"/>
              <a:t>Equipment    $1,348</a:t>
            </a:r>
          </a:p>
          <a:p>
            <a:pPr algn="r"/>
            <a:r>
              <a:rPr lang="en-US" sz="2400" i="1" u="sng" dirty="0"/>
              <a:t>   Subtotal Direct Job </a:t>
            </a:r>
            <a:r>
              <a:rPr lang="en-US" sz="2400" i="1" u="sng" dirty="0" smtClean="0"/>
              <a:t>Costs</a:t>
            </a:r>
          </a:p>
          <a:p>
            <a:pPr algn="r"/>
            <a:r>
              <a:rPr lang="en-US" sz="2400" i="1" u="sng" dirty="0" smtClean="0"/>
              <a:t> </a:t>
            </a:r>
            <a:r>
              <a:rPr lang="en-US" sz="2400" i="1" u="sng" dirty="0"/>
              <a:t>Total    $68,858</a:t>
            </a:r>
          </a:p>
        </p:txBody>
      </p:sp>
    </p:spTree>
    <p:extLst>
      <p:ext uri="{BB962C8B-B14F-4D97-AF65-F5344CB8AC3E}">
        <p14:creationId xmlns:p14="http://schemas.microsoft.com/office/powerpoint/2010/main" val="35619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1"/>
            <a:ext cx="8153400" cy="6001643"/>
          </a:xfrm>
          <a:prstGeom prst="rect">
            <a:avLst/>
          </a:prstGeom>
        </p:spPr>
        <p:txBody>
          <a:bodyPr wrap="square">
            <a:spAutoFit/>
          </a:bodyPr>
          <a:lstStyle/>
          <a:p>
            <a:r>
              <a:rPr lang="en-US" sz="2400" i="1" u="sng" dirty="0"/>
              <a:t>Indirect Job Costs</a:t>
            </a:r>
          </a:p>
          <a:p>
            <a:endParaRPr lang="en-US" sz="2400" i="1" u="sng" dirty="0"/>
          </a:p>
          <a:p>
            <a:r>
              <a:rPr lang="en-US" sz="2400" i="1" u="sng" dirty="0"/>
              <a:t>   Final Cleanup Total    $347</a:t>
            </a:r>
          </a:p>
          <a:p>
            <a:endParaRPr lang="en-US" sz="2400" i="1" u="sng" dirty="0"/>
          </a:p>
          <a:p>
            <a:r>
              <a:rPr lang="en-US" sz="2400" i="1" u="sng" dirty="0"/>
              <a:t>   Insurance Total    $2,432</a:t>
            </a:r>
          </a:p>
          <a:p>
            <a:endParaRPr lang="en-US" sz="2400" i="1" u="sng" dirty="0"/>
          </a:p>
          <a:p>
            <a:r>
              <a:rPr lang="en-US" sz="2400" i="1" u="sng" dirty="0"/>
              <a:t>   Permits &amp; Utilities Total    $1,476</a:t>
            </a:r>
          </a:p>
          <a:p>
            <a:endParaRPr lang="en-US" sz="2400" i="1" u="sng" dirty="0"/>
          </a:p>
          <a:p>
            <a:r>
              <a:rPr lang="en-US" sz="2400" i="1" u="sng" dirty="0"/>
              <a:t>   Plans &amp; Specs Total    $347</a:t>
            </a:r>
          </a:p>
          <a:p>
            <a:endParaRPr lang="en-US" sz="2400" i="1" u="sng" dirty="0"/>
          </a:p>
          <a:p>
            <a:r>
              <a:rPr lang="en-US" sz="2400" i="1" u="sng" dirty="0"/>
              <a:t>Subtotal Indirect Job Costs</a:t>
            </a:r>
          </a:p>
          <a:p>
            <a:r>
              <a:rPr lang="en-US" sz="2400" i="1" u="sng" dirty="0"/>
              <a:t>Material    $4,255</a:t>
            </a:r>
          </a:p>
          <a:p>
            <a:r>
              <a:rPr lang="en-US" sz="2400" i="1" u="sng" dirty="0"/>
              <a:t>Labor    $347</a:t>
            </a:r>
          </a:p>
          <a:p>
            <a:r>
              <a:rPr lang="en-US" sz="2400" i="1" u="sng" dirty="0"/>
              <a:t>   Indirect Job Costs Total    $4,602</a:t>
            </a:r>
          </a:p>
          <a:p>
            <a:endParaRPr lang="en-US" sz="2400" i="1" u="sng" dirty="0"/>
          </a:p>
          <a:p>
            <a:r>
              <a:rPr lang="en-US" sz="2400" i="1" u="sng" dirty="0"/>
              <a:t>   Contractor Markup Total    $10,856</a:t>
            </a:r>
          </a:p>
        </p:txBody>
      </p:sp>
    </p:spTree>
    <p:extLst>
      <p:ext uri="{BB962C8B-B14F-4D97-AF65-F5344CB8AC3E}">
        <p14:creationId xmlns:p14="http://schemas.microsoft.com/office/powerpoint/2010/main" val="41988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219200"/>
            <a:ext cx="4572000" cy="4893647"/>
          </a:xfrm>
          <a:prstGeom prst="rect">
            <a:avLst/>
          </a:prstGeom>
        </p:spPr>
        <p:txBody>
          <a:bodyPr>
            <a:spAutoFit/>
          </a:bodyPr>
          <a:lstStyle/>
          <a:p>
            <a:pPr algn="ctr"/>
            <a:r>
              <a:rPr lang="en-US" sz="2400" i="1" u="sng" dirty="0"/>
              <a:t>Total </a:t>
            </a:r>
            <a:r>
              <a:rPr lang="en-US" sz="2400" i="1" u="sng" dirty="0" smtClean="0"/>
              <a:t>Cost</a:t>
            </a:r>
          </a:p>
          <a:p>
            <a:pPr algn="ctr"/>
            <a:endParaRPr lang="en-US" sz="2400" i="1" u="sng" dirty="0"/>
          </a:p>
          <a:p>
            <a:pPr algn="ctr"/>
            <a:r>
              <a:rPr lang="en-US" sz="2400" i="1" u="sng" dirty="0"/>
              <a:t>Material    $</a:t>
            </a:r>
            <a:r>
              <a:rPr lang="en-US" sz="2400" i="1" u="sng" dirty="0" smtClean="0"/>
              <a:t>53,979</a:t>
            </a:r>
          </a:p>
          <a:p>
            <a:pPr algn="ctr"/>
            <a:endParaRPr lang="en-US" sz="2400" i="1" u="sng" dirty="0"/>
          </a:p>
          <a:p>
            <a:pPr algn="ctr"/>
            <a:r>
              <a:rPr lang="en-US" sz="2400" i="1" u="sng" dirty="0"/>
              <a:t>Labor    $</a:t>
            </a:r>
            <a:r>
              <a:rPr lang="en-US" sz="2400" i="1" u="sng" dirty="0" smtClean="0"/>
              <a:t>28,989</a:t>
            </a:r>
          </a:p>
          <a:p>
            <a:pPr algn="ctr"/>
            <a:endParaRPr lang="en-US" sz="2400" i="1" u="sng" dirty="0"/>
          </a:p>
          <a:p>
            <a:pPr algn="ctr"/>
            <a:r>
              <a:rPr lang="en-US" sz="2400" i="1" u="sng" dirty="0"/>
              <a:t>Equipment    $</a:t>
            </a:r>
            <a:r>
              <a:rPr lang="en-US" sz="2400" i="1" u="sng" dirty="0" smtClean="0"/>
              <a:t>1,348</a:t>
            </a:r>
          </a:p>
          <a:p>
            <a:pPr algn="ctr"/>
            <a:endParaRPr lang="en-US" sz="2400" i="1" u="sng" dirty="0"/>
          </a:p>
          <a:p>
            <a:pPr algn="ctr"/>
            <a:r>
              <a:rPr lang="en-US" sz="2400" i="1" u="sng" dirty="0"/>
              <a:t>  </a:t>
            </a:r>
            <a:r>
              <a:rPr lang="en-US" sz="2400" i="1" u="sng" dirty="0" smtClean="0"/>
              <a:t>Before Land </a:t>
            </a:r>
            <a:r>
              <a:rPr lang="en-US" sz="2400" i="1" u="sng" dirty="0"/>
              <a:t>Total    $</a:t>
            </a:r>
            <a:r>
              <a:rPr lang="en-US" sz="2400" i="1" u="sng" dirty="0" smtClean="0"/>
              <a:t>84,316</a:t>
            </a:r>
          </a:p>
          <a:p>
            <a:pPr algn="ctr"/>
            <a:endParaRPr lang="en-US" sz="2400" i="1" u="sng" dirty="0"/>
          </a:p>
          <a:p>
            <a:pPr algn="ctr"/>
            <a:r>
              <a:rPr lang="en-US" sz="2400" i="1" u="sng" dirty="0" smtClean="0"/>
              <a:t>Lot Listed for $19,900</a:t>
            </a:r>
          </a:p>
          <a:p>
            <a:pPr algn="ctr"/>
            <a:endParaRPr lang="en-US" sz="2400" i="1" u="sng" dirty="0"/>
          </a:p>
          <a:p>
            <a:pPr algn="ctr"/>
            <a:r>
              <a:rPr lang="en-US" sz="2400" b="1" i="1" u="sng" dirty="0" smtClean="0"/>
              <a:t>Grand Total $ 104,216</a:t>
            </a:r>
            <a:endParaRPr lang="en-US" sz="2400" b="1" i="1" u="sng" dirty="0"/>
          </a:p>
        </p:txBody>
      </p:sp>
    </p:spTree>
    <p:extLst>
      <p:ext uri="{BB962C8B-B14F-4D97-AF65-F5344CB8AC3E}">
        <p14:creationId xmlns:p14="http://schemas.microsoft.com/office/powerpoint/2010/main" val="251022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024744" cy="1143000"/>
          </a:xfrm>
        </p:spPr>
        <p:txBody>
          <a:bodyPr/>
          <a:lstStyle/>
          <a:p>
            <a:r>
              <a:rPr lang="en-US" dirty="0" smtClean="0"/>
              <a:t>Return of Investment</a:t>
            </a:r>
            <a:endParaRPr lang="en-US" dirty="0"/>
          </a:p>
        </p:txBody>
      </p:sp>
      <p:sp>
        <p:nvSpPr>
          <p:cNvPr id="3" name="Content Placeholder 2"/>
          <p:cNvSpPr>
            <a:spLocks noGrp="1"/>
          </p:cNvSpPr>
          <p:nvPr>
            <p:ph idx="1"/>
          </p:nvPr>
        </p:nvSpPr>
        <p:spPr>
          <a:xfrm>
            <a:off x="990600" y="1524000"/>
            <a:ext cx="6777317" cy="4648200"/>
          </a:xfrm>
        </p:spPr>
        <p:txBody>
          <a:bodyPr>
            <a:normAutofit lnSpcReduction="10000"/>
          </a:bodyPr>
          <a:lstStyle/>
          <a:p>
            <a:r>
              <a:rPr lang="en-US" dirty="0" smtClean="0"/>
              <a:t>Project Grand Total = $ 104,216 </a:t>
            </a:r>
          </a:p>
          <a:p>
            <a:r>
              <a:rPr lang="en-US" dirty="0" smtClean="0"/>
              <a:t>Capital Requested = $ 110,000</a:t>
            </a:r>
          </a:p>
          <a:p>
            <a:r>
              <a:rPr lang="en-US" dirty="0" smtClean="0"/>
              <a:t>Home Listing = $ 165,000</a:t>
            </a:r>
          </a:p>
          <a:p>
            <a:r>
              <a:rPr lang="en-US" dirty="0" smtClean="0"/>
              <a:t>Negotiation Cushion, Sales Costs, and Closing Cost @ 10% = $16,500</a:t>
            </a:r>
          </a:p>
          <a:p>
            <a:r>
              <a:rPr lang="en-US" dirty="0" smtClean="0"/>
              <a:t>After Close = $ 148,500</a:t>
            </a:r>
          </a:p>
          <a:p>
            <a:r>
              <a:rPr lang="en-US" dirty="0" smtClean="0"/>
              <a:t>Investors project capital returned = $110,00</a:t>
            </a:r>
          </a:p>
          <a:p>
            <a:r>
              <a:rPr lang="en-US" dirty="0" smtClean="0"/>
              <a:t>Remainder after capital = $38,500</a:t>
            </a:r>
          </a:p>
          <a:p>
            <a:r>
              <a:rPr lang="en-US" dirty="0" smtClean="0"/>
              <a:t>ROI allocated 4 ways = $9,625 </a:t>
            </a:r>
          </a:p>
          <a:p>
            <a:r>
              <a:rPr lang="en-US" dirty="0" smtClean="0"/>
              <a:t>ROI = 8.75% for Angel Investor</a:t>
            </a:r>
            <a:endParaRPr lang="en-US" dirty="0"/>
          </a:p>
        </p:txBody>
      </p:sp>
    </p:spTree>
    <p:extLst>
      <p:ext uri="{BB962C8B-B14F-4D97-AF65-F5344CB8AC3E}">
        <p14:creationId xmlns:p14="http://schemas.microsoft.com/office/powerpoint/2010/main" val="221281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1143000"/>
          </a:xfrm>
        </p:spPr>
        <p:txBody>
          <a:bodyPr>
            <a:normAutofit fontScale="90000"/>
          </a:bodyPr>
          <a:lstStyle/>
          <a:p>
            <a:r>
              <a:rPr lang="en-US" dirty="0" smtClean="0"/>
              <a:t>Pay out after Investment  Return and costs of sales and tax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50859"/>
              </p:ext>
            </p:extLst>
          </p:nvPr>
        </p:nvGraphicFramePr>
        <p:xfrm>
          <a:off x="609600" y="1905000"/>
          <a:ext cx="7696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856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5257800" cy="762000"/>
          </a:xfrm>
        </p:spPr>
        <p:txBody>
          <a:bodyPr/>
          <a:lstStyle/>
          <a:p>
            <a:r>
              <a:rPr lang="en-US" dirty="0" smtClean="0"/>
              <a:t>Index </a:t>
            </a:r>
            <a:endParaRPr lang="en-US" dirty="0"/>
          </a:p>
        </p:txBody>
      </p:sp>
      <p:sp>
        <p:nvSpPr>
          <p:cNvPr id="3" name="Content Placeholder 2"/>
          <p:cNvSpPr>
            <a:spLocks noGrp="1"/>
          </p:cNvSpPr>
          <p:nvPr>
            <p:ph idx="1"/>
          </p:nvPr>
        </p:nvSpPr>
        <p:spPr>
          <a:xfrm>
            <a:off x="457200" y="838200"/>
            <a:ext cx="8229600" cy="5715000"/>
          </a:xfrm>
        </p:spPr>
        <p:txBody>
          <a:bodyPr>
            <a:normAutofit lnSpcReduction="10000"/>
          </a:bodyPr>
          <a:lstStyle/>
          <a:p>
            <a:r>
              <a:rPr lang="en-US" sz="1400" dirty="0" smtClean="0"/>
              <a:t>1- Title slide</a:t>
            </a:r>
          </a:p>
          <a:p>
            <a:r>
              <a:rPr lang="en-US" sz="1400" dirty="0" smtClean="0"/>
              <a:t>2- Index</a:t>
            </a:r>
          </a:p>
          <a:p>
            <a:r>
              <a:rPr lang="en-US" sz="1400" dirty="0" smtClean="0"/>
              <a:t>3- Mission Statement</a:t>
            </a:r>
          </a:p>
          <a:p>
            <a:r>
              <a:rPr lang="en-US" sz="1400" dirty="0" smtClean="0"/>
              <a:t>4- Roles of the General Contractor</a:t>
            </a:r>
          </a:p>
          <a:p>
            <a:r>
              <a:rPr lang="en-US" sz="1400" dirty="0" smtClean="0"/>
              <a:t>5- Pre-Construction Timeline</a:t>
            </a:r>
          </a:p>
          <a:p>
            <a:r>
              <a:rPr lang="en-US" sz="1400" dirty="0" smtClean="0"/>
              <a:t>6- Project Timeline and Plan</a:t>
            </a:r>
          </a:p>
          <a:p>
            <a:r>
              <a:rPr lang="en-US" sz="1400" dirty="0" smtClean="0"/>
              <a:t>7- Location of Lot</a:t>
            </a:r>
          </a:p>
          <a:p>
            <a:r>
              <a:rPr lang="en-US" sz="1400" dirty="0" smtClean="0"/>
              <a:t>8- Comparable Properties in the Neighborhood</a:t>
            </a:r>
          </a:p>
          <a:p>
            <a:r>
              <a:rPr lang="en-US" sz="1400" dirty="0" smtClean="0"/>
              <a:t>9- Waynesboro Residential Real Estate Data</a:t>
            </a:r>
          </a:p>
          <a:p>
            <a:r>
              <a:rPr lang="en-US" sz="1400" dirty="0" smtClean="0"/>
              <a:t>10- Construction Cost Estimate </a:t>
            </a:r>
          </a:p>
          <a:p>
            <a:r>
              <a:rPr lang="en-US" sz="1400" dirty="0" smtClean="0"/>
              <a:t>11- Costs breakdown of Excavation, Foundation, Rough Hardware, and Carpentry,  Insulation and Exterior Finish.</a:t>
            </a:r>
          </a:p>
          <a:p>
            <a:r>
              <a:rPr lang="en-US" sz="1400" dirty="0" smtClean="0"/>
              <a:t>12- Costs breakdown of Exterior Trim, Doors, Windows, Finish Hardware and Carpentry, and (Roofing, Flashing, Fascia)</a:t>
            </a:r>
          </a:p>
          <a:p>
            <a:r>
              <a:rPr lang="en-US" sz="1400" dirty="0" smtClean="0"/>
              <a:t>13- Costs Breakdown of Interior Wall Finish, Painting, Wiring, Lighting Fixtures, Flooring, and Carpeting </a:t>
            </a:r>
          </a:p>
          <a:p>
            <a:r>
              <a:rPr lang="en-US" sz="1400" dirty="0" smtClean="0"/>
              <a:t>14- Costs Breakdown of Bath Accessories, Shower Tub Enclosures, Countertops, Cabinets, and Built-in Appliances.</a:t>
            </a:r>
          </a:p>
          <a:p>
            <a:r>
              <a:rPr lang="en-US" sz="1400" dirty="0" smtClean="0"/>
              <a:t>15- Cost Breakdown of HVAC systems, Plumbing (fixtures &amp; connections) &amp; Sub-total Direct job costs</a:t>
            </a:r>
          </a:p>
          <a:p>
            <a:r>
              <a:rPr lang="en-US" sz="1400" dirty="0" smtClean="0"/>
              <a:t>16- Project Sub Total</a:t>
            </a:r>
          </a:p>
          <a:p>
            <a:r>
              <a:rPr lang="en-US" sz="1400" dirty="0" smtClean="0"/>
              <a:t>17- Grand Total</a:t>
            </a:r>
          </a:p>
          <a:p>
            <a:r>
              <a:rPr lang="en-US" sz="1400" dirty="0" smtClean="0"/>
              <a:t>18- Return on Investment</a:t>
            </a:r>
          </a:p>
          <a:p>
            <a:r>
              <a:rPr lang="en-US" sz="1400" dirty="0" smtClean="0"/>
              <a:t>19- Profit Point Pie</a:t>
            </a:r>
          </a:p>
          <a:p>
            <a:r>
              <a:rPr lang="en-US" sz="1400" dirty="0" smtClean="0"/>
              <a:t>20- Investment Duration </a:t>
            </a:r>
          </a:p>
          <a:p>
            <a:endParaRPr lang="en-US" sz="1600" dirty="0"/>
          </a:p>
        </p:txBody>
      </p:sp>
    </p:spTree>
    <p:extLst>
      <p:ext uri="{BB962C8B-B14F-4D97-AF65-F5344CB8AC3E}">
        <p14:creationId xmlns:p14="http://schemas.microsoft.com/office/powerpoint/2010/main" val="48464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lstStyle/>
          <a:p>
            <a:r>
              <a:rPr lang="en-US" dirty="0" smtClean="0"/>
              <a:t>Investment Duration </a:t>
            </a:r>
            <a:endParaRPr lang="en-US" dirty="0"/>
          </a:p>
        </p:txBody>
      </p:sp>
      <p:sp>
        <p:nvSpPr>
          <p:cNvPr id="3" name="Content Placeholder 2"/>
          <p:cNvSpPr>
            <a:spLocks noGrp="1"/>
          </p:cNvSpPr>
          <p:nvPr>
            <p:ph idx="1"/>
          </p:nvPr>
        </p:nvSpPr>
        <p:spPr>
          <a:xfrm>
            <a:off x="990600" y="1524000"/>
            <a:ext cx="6777317" cy="4800600"/>
          </a:xfrm>
        </p:spPr>
        <p:txBody>
          <a:bodyPr>
            <a:normAutofit/>
          </a:bodyPr>
          <a:lstStyle/>
          <a:p>
            <a:r>
              <a:rPr lang="en-US" sz="2000" dirty="0" smtClean="0"/>
              <a:t>Targeted sales within 90 days (1 quarter) of construction completion. </a:t>
            </a:r>
          </a:p>
          <a:p>
            <a:r>
              <a:rPr lang="en-US" sz="2000" dirty="0" smtClean="0"/>
              <a:t>Area wide median </a:t>
            </a:r>
            <a:r>
              <a:rPr lang="en-US" sz="2000" dirty="0"/>
              <a:t>l</a:t>
            </a:r>
            <a:r>
              <a:rPr lang="en-US" sz="2000" dirty="0" smtClean="0"/>
              <a:t>isting duration is 127 Days or about 4 months and 1 Week.</a:t>
            </a:r>
          </a:p>
          <a:p>
            <a:r>
              <a:rPr lang="en-US" sz="2000" dirty="0"/>
              <a:t> </a:t>
            </a:r>
            <a:r>
              <a:rPr lang="en-US" sz="2000" dirty="0" smtClean="0"/>
              <a:t>Total project time estimated between 8 Months to a Year. A complete breakdown of project time will be completed in conjunction with the General contractors schedule under Project timeline and Chart Plan</a:t>
            </a:r>
          </a:p>
          <a:p>
            <a:r>
              <a:rPr lang="en-US" sz="2000" dirty="0" smtClean="0"/>
              <a:t>Targeted Pre-construction Start Date sooner then but at least by 07/01/2014 with estimated completion and move-sales ready by 4/27/2015</a:t>
            </a:r>
          </a:p>
          <a:p>
            <a:r>
              <a:rPr lang="en-US" sz="2000" dirty="0" smtClean="0"/>
              <a:t>Average listing duration on market is 127 plus completion date of 4/27/2015 equals 9/01/2015</a:t>
            </a:r>
            <a:endParaRPr lang="en-US" sz="2000" dirty="0"/>
          </a:p>
        </p:txBody>
      </p:sp>
    </p:spTree>
    <p:extLst>
      <p:ext uri="{BB962C8B-B14F-4D97-AF65-F5344CB8AC3E}">
        <p14:creationId xmlns:p14="http://schemas.microsoft.com/office/powerpoint/2010/main" val="123011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fontScale="90000"/>
          </a:bodyPr>
          <a:lstStyle/>
          <a:p>
            <a:pPr algn="ctr"/>
            <a:r>
              <a:rPr lang="en-US" dirty="0" smtClean="0"/>
              <a:t>Mission Statement </a:t>
            </a:r>
            <a:br>
              <a:rPr lang="en-US" dirty="0" smtClean="0"/>
            </a:b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sz="1800" dirty="0" smtClean="0"/>
              <a:t>At </a:t>
            </a:r>
            <a:r>
              <a:rPr lang="en-US" sz="1800" dirty="0" err="1" smtClean="0"/>
              <a:t>Appalockia</a:t>
            </a:r>
            <a:r>
              <a:rPr lang="en-US" sz="1800" dirty="0" smtClean="0"/>
              <a:t> Homes, our team members believe that building homes is a lifestyle choice that is crafted throughout our lifetimes. We are passionate about Real Estate Development and seek to grow starting from affordable entry level homes to all class levels of homes.</a:t>
            </a:r>
          </a:p>
          <a:p>
            <a:r>
              <a:rPr lang="en-US" sz="1800" dirty="0" smtClean="0"/>
              <a:t> After we have several independent lots constructed and sold under our belt, we have already been discussing and have conceptual work on a 25 acre 52 lot subdivision designed for Class 5&amp;6 homes in </a:t>
            </a:r>
            <a:r>
              <a:rPr lang="en-US" sz="1800" dirty="0" err="1" smtClean="0"/>
              <a:t>Crimora</a:t>
            </a:r>
            <a:r>
              <a:rPr lang="en-US" sz="1800" dirty="0" smtClean="0"/>
              <a:t> </a:t>
            </a:r>
            <a:r>
              <a:rPr lang="en-US" sz="1800" dirty="0" err="1" smtClean="0"/>
              <a:t>Va</a:t>
            </a:r>
            <a:r>
              <a:rPr lang="en-US" sz="1800" dirty="0" smtClean="0"/>
              <a:t>, roughly 5 miles north of the lot mentioned in this project package. This pre-planned subdivision was abandoned by the original developer due to the housing bubble crash back in 2007. We feel that it is an opportunistic time to get started on that particular development since the Waynesboro and Augusta county area will continue to grow so heavily from here on out due to leap frog development from Charlottesville and Washington D.C.</a:t>
            </a:r>
          </a:p>
          <a:p>
            <a:r>
              <a:rPr lang="en-US" sz="1800" dirty="0" smtClean="0"/>
              <a:t>To Strive to diversify out retail product locations through-out the Shenandoah Valley and the State of Virginia. </a:t>
            </a:r>
          </a:p>
          <a:p>
            <a:r>
              <a:rPr lang="en-US" sz="1800" dirty="0" smtClean="0"/>
              <a:t>To grow until we have at minimum of one project completion per quarter. </a:t>
            </a:r>
          </a:p>
          <a:p>
            <a:r>
              <a:rPr lang="en-US" sz="1800" dirty="0" smtClean="0"/>
              <a:t>Our upper quality Class 1-3 homes aim to incorporate sustainable energy technologies such as the new cutting edge “Solar Shingles”, </a:t>
            </a:r>
            <a:r>
              <a:rPr lang="en-US" sz="1800" dirty="0" err="1" smtClean="0"/>
              <a:t>microturbine</a:t>
            </a:r>
            <a:r>
              <a:rPr lang="en-US" sz="1800" dirty="0" smtClean="0"/>
              <a:t> tech and silver LEED certification.   </a:t>
            </a:r>
            <a:endParaRPr lang="en-US" sz="1800" dirty="0"/>
          </a:p>
        </p:txBody>
      </p:sp>
    </p:spTree>
    <p:extLst>
      <p:ext uri="{BB962C8B-B14F-4D97-AF65-F5344CB8AC3E}">
        <p14:creationId xmlns:p14="http://schemas.microsoft.com/office/powerpoint/2010/main" val="55595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normAutofit fontScale="90000"/>
          </a:bodyPr>
          <a:lstStyle/>
          <a:p>
            <a:r>
              <a:rPr lang="en-US" dirty="0" smtClean="0"/>
              <a:t>Roles of the General Contractor</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Appalockia</a:t>
            </a:r>
            <a:r>
              <a:rPr lang="en-US" dirty="0"/>
              <a:t> Homes LLC will  work with a selected General Contractor </a:t>
            </a:r>
          </a:p>
          <a:p>
            <a:r>
              <a:rPr lang="en-US" dirty="0"/>
              <a:t>To assist in the General Contractors duties such as but not limited to.</a:t>
            </a:r>
          </a:p>
          <a:p>
            <a:r>
              <a:rPr lang="en-US" dirty="0"/>
              <a:t>The General Contractors role and responsibilities include the following </a:t>
            </a:r>
          </a:p>
          <a:p>
            <a:endParaRPr lang="en-US" dirty="0"/>
          </a:p>
          <a:p>
            <a:r>
              <a:rPr lang="en-US" dirty="0"/>
              <a:t>Gathering and Evaluating Bids for Specialty (Sub Contractors).</a:t>
            </a:r>
          </a:p>
          <a:p>
            <a:r>
              <a:rPr lang="en-US" dirty="0"/>
              <a:t>Interactions with architectural elements such as blueprint selection</a:t>
            </a:r>
          </a:p>
          <a:p>
            <a:r>
              <a:rPr lang="en-US" dirty="0"/>
              <a:t>Material purchasing and allocation</a:t>
            </a:r>
          </a:p>
          <a:p>
            <a:r>
              <a:rPr lang="en-US" dirty="0"/>
              <a:t>Coordinating Specialty (sub) contractors to supervise their job.</a:t>
            </a:r>
          </a:p>
          <a:p>
            <a:r>
              <a:rPr lang="en-US" dirty="0"/>
              <a:t> Assisting the Gen. Contractor in providing Skilled Labor if needed</a:t>
            </a:r>
          </a:p>
          <a:p>
            <a:r>
              <a:rPr lang="en-US" dirty="0"/>
              <a:t>Overseeing the </a:t>
            </a:r>
            <a:r>
              <a:rPr lang="en-US" dirty="0" err="1"/>
              <a:t>G.Con</a:t>
            </a:r>
            <a:r>
              <a:rPr lang="en-US" dirty="0"/>
              <a:t> in Answering questions and resolve site issues</a:t>
            </a:r>
          </a:p>
          <a:p>
            <a:r>
              <a:rPr lang="en-US" dirty="0"/>
              <a:t>Oversee the </a:t>
            </a:r>
            <a:r>
              <a:rPr lang="en-US" dirty="0" err="1"/>
              <a:t>G.Con</a:t>
            </a:r>
            <a:r>
              <a:rPr lang="en-US" dirty="0"/>
              <a:t> in Arranging for Permits and Inspections.</a:t>
            </a:r>
          </a:p>
          <a:p>
            <a:endParaRPr lang="en-US" dirty="0"/>
          </a:p>
        </p:txBody>
      </p:sp>
    </p:spTree>
    <p:extLst>
      <p:ext uri="{BB962C8B-B14F-4D97-AF65-F5344CB8AC3E}">
        <p14:creationId xmlns:p14="http://schemas.microsoft.com/office/powerpoint/2010/main" val="318604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8542"/>
            <a:ext cx="7024744" cy="1143000"/>
          </a:xfrm>
        </p:spPr>
        <p:txBody>
          <a:bodyPr/>
          <a:lstStyle/>
          <a:p>
            <a:r>
              <a:rPr lang="en-US" dirty="0" smtClean="0"/>
              <a:t>Pre-Construction Timeline</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4" y="1524000"/>
            <a:ext cx="9144000" cy="5002188"/>
          </a:xfrm>
          <a:prstGeom prst="rect">
            <a:avLst/>
          </a:prstGeom>
        </p:spPr>
      </p:pic>
    </p:spTree>
    <p:extLst>
      <p:ext uri="{BB962C8B-B14F-4D97-AF65-F5344CB8AC3E}">
        <p14:creationId xmlns:p14="http://schemas.microsoft.com/office/powerpoint/2010/main" val="182759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114800" cy="1143000"/>
          </a:xfrm>
        </p:spPr>
        <p:txBody>
          <a:bodyPr>
            <a:normAutofit fontScale="90000"/>
          </a:bodyPr>
          <a:lstStyle/>
          <a:p>
            <a:r>
              <a:rPr lang="en-US" dirty="0" smtClean="0"/>
              <a:t>Project Timeline Chart and Plan</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417990"/>
            <a:ext cx="6709153" cy="5108538"/>
          </a:xfrm>
        </p:spPr>
      </p:pic>
      <p:sp>
        <p:nvSpPr>
          <p:cNvPr id="7" name="TextBox 6"/>
          <p:cNvSpPr txBox="1"/>
          <p:nvPr/>
        </p:nvSpPr>
        <p:spPr>
          <a:xfrm>
            <a:off x="526026" y="2514600"/>
            <a:ext cx="1524000" cy="2308324"/>
          </a:xfrm>
          <a:prstGeom prst="rect">
            <a:avLst/>
          </a:prstGeom>
          <a:noFill/>
        </p:spPr>
        <p:txBody>
          <a:bodyPr wrap="square" rtlCol="0">
            <a:spAutoFit/>
          </a:bodyPr>
          <a:lstStyle/>
          <a:p>
            <a:pPr algn="ctr"/>
            <a:r>
              <a:rPr lang="en-US" sz="1600" dirty="0" smtClean="0"/>
              <a:t>Work With the General Contractor to Create a Project Plan during Pre-Construction timeline phase.</a:t>
            </a:r>
            <a:endParaRPr lang="en-US" sz="1600" dirty="0"/>
          </a:p>
        </p:txBody>
      </p:sp>
    </p:spTree>
    <p:extLst>
      <p:ext uri="{BB962C8B-B14F-4D97-AF65-F5344CB8AC3E}">
        <p14:creationId xmlns:p14="http://schemas.microsoft.com/office/powerpoint/2010/main" val="345274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86600" cy="1524000"/>
          </a:xfrm>
        </p:spPr>
        <p:txBody>
          <a:bodyPr/>
          <a:lstStyle/>
          <a:p>
            <a:r>
              <a:rPr lang="en-US" dirty="0" smtClean="0"/>
              <a:t>Location of Lot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90600"/>
            <a:ext cx="8229600" cy="5549538"/>
          </a:xfrm>
        </p:spPr>
      </p:pic>
    </p:spTree>
    <p:extLst>
      <p:ext uri="{BB962C8B-B14F-4D97-AF65-F5344CB8AC3E}">
        <p14:creationId xmlns:p14="http://schemas.microsoft.com/office/powerpoint/2010/main" val="100087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lake Lam\Desktop\Appalockia Homes LLC\Frye St. Neighborhood Comps by Zil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370"/>
            <a:ext cx="8305800" cy="664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5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1143000"/>
          </a:xfrm>
        </p:spPr>
        <p:txBody>
          <a:bodyPr>
            <a:normAutofit/>
          </a:bodyPr>
          <a:lstStyle/>
          <a:p>
            <a:pPr algn="ctr"/>
            <a:r>
              <a:rPr lang="en-US" dirty="0" smtClean="0"/>
              <a:t>Waynesboro Real Estate Data</a:t>
            </a:r>
            <a:endParaRPr lang="en-US" dirty="0"/>
          </a:p>
        </p:txBody>
      </p:sp>
      <p:sp>
        <p:nvSpPr>
          <p:cNvPr id="3" name="Content Placeholder 2"/>
          <p:cNvSpPr>
            <a:spLocks noGrp="1"/>
          </p:cNvSpPr>
          <p:nvPr>
            <p:ph idx="1"/>
          </p:nvPr>
        </p:nvSpPr>
        <p:spPr>
          <a:xfrm>
            <a:off x="457200" y="1371600"/>
            <a:ext cx="8229600" cy="1828800"/>
          </a:xfrm>
        </p:spPr>
        <p:txBody>
          <a:bodyPr>
            <a:normAutofit fontScale="70000" lnSpcReduction="20000"/>
          </a:bodyPr>
          <a:lstStyle/>
          <a:p>
            <a:r>
              <a:rPr lang="en-US" sz="2200" dirty="0" smtClean="0"/>
              <a:t>Median </a:t>
            </a:r>
            <a:r>
              <a:rPr lang="en-US" sz="2200" dirty="0"/>
              <a:t>Listing </a:t>
            </a:r>
            <a:r>
              <a:rPr lang="en-US" sz="2200" dirty="0" smtClean="0"/>
              <a:t>Price $ 176,750</a:t>
            </a:r>
            <a:endParaRPr lang="en-US" sz="2200" dirty="0"/>
          </a:p>
          <a:p>
            <a:r>
              <a:rPr lang="en-US" sz="2200" dirty="0"/>
              <a:t>Median Days on </a:t>
            </a:r>
            <a:r>
              <a:rPr lang="en-US" sz="2200" dirty="0" smtClean="0"/>
              <a:t>Market 127 </a:t>
            </a:r>
            <a:endParaRPr lang="en-US" sz="2200" dirty="0"/>
          </a:p>
          <a:p>
            <a:r>
              <a:rPr lang="en-US" sz="2200" dirty="0" smtClean="0"/>
              <a:t>363  Active </a:t>
            </a:r>
            <a:r>
              <a:rPr lang="en-US" sz="2200" dirty="0"/>
              <a:t>Listings</a:t>
            </a:r>
          </a:p>
          <a:p>
            <a:r>
              <a:rPr lang="en-US" sz="2200" dirty="0" smtClean="0"/>
              <a:t>8.5% Distressed Listings (foreclosures </a:t>
            </a:r>
            <a:r>
              <a:rPr lang="en-US" sz="2200" dirty="0"/>
              <a:t>and short sales)</a:t>
            </a:r>
          </a:p>
          <a:p>
            <a:pPr marL="68580" indent="0">
              <a:buNone/>
            </a:pPr>
            <a:endParaRPr lang="en-US" dirty="0"/>
          </a:p>
          <a:p>
            <a:pPr marL="68580" indent="0">
              <a:buNone/>
            </a:pPr>
            <a:r>
              <a:rPr lang="en-US" sz="1800" dirty="0" smtClean="0"/>
              <a:t>Information from</a:t>
            </a:r>
          </a:p>
          <a:p>
            <a:pPr marL="68580" indent="0">
              <a:buNone/>
            </a:pPr>
            <a:r>
              <a:rPr lang="en-US" sz="1800" dirty="0" smtClean="0"/>
              <a:t> </a:t>
            </a:r>
            <a:r>
              <a:rPr lang="en-US" sz="1800" dirty="0" smtClean="0">
                <a:hlinkClick r:id="rId2"/>
              </a:rPr>
              <a:t>http</a:t>
            </a:r>
            <a:r>
              <a:rPr lang="en-US" sz="1800" dirty="0">
                <a:hlinkClick r:id="rId2"/>
              </a:rPr>
              <a:t>://</a:t>
            </a:r>
            <a:r>
              <a:rPr lang="en-US" sz="1800" dirty="0" smtClean="0">
                <a:hlinkClick r:id="rId2"/>
              </a:rPr>
              <a:t>www.realestate.com</a:t>
            </a:r>
            <a:endParaRPr lang="en-US" sz="1800" dirty="0" smtClean="0"/>
          </a:p>
          <a:p>
            <a:pPr marL="68580" indent="0">
              <a:buNone/>
            </a:pPr>
            <a:r>
              <a:rPr lang="en-US" sz="1800" dirty="0" smtClean="0"/>
              <a:t>/</a:t>
            </a:r>
            <a:r>
              <a:rPr lang="en-US" sz="1800" dirty="0"/>
              <a:t>local/market/VA/Waynesboro/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845" y="2895600"/>
            <a:ext cx="4953000" cy="3543300"/>
          </a:xfrm>
          <a:prstGeom prst="rect">
            <a:avLst/>
          </a:prstGeom>
        </p:spPr>
      </p:pic>
    </p:spTree>
    <p:extLst>
      <p:ext uri="{BB962C8B-B14F-4D97-AF65-F5344CB8AC3E}">
        <p14:creationId xmlns:p14="http://schemas.microsoft.com/office/powerpoint/2010/main" val="2334562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144</TotalTime>
  <Words>1367</Words>
  <Application>Microsoft Office PowerPoint</Application>
  <PresentationFormat>On-screen Show (4:3)</PresentationFormat>
  <Paragraphs>251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Austin</vt:lpstr>
      <vt:lpstr>PowerPoint Presentation</vt:lpstr>
      <vt:lpstr>Index </vt:lpstr>
      <vt:lpstr>Mission Statement  </vt:lpstr>
      <vt:lpstr>Roles of the General Contractor</vt:lpstr>
      <vt:lpstr>Pre-Construction Timeline</vt:lpstr>
      <vt:lpstr>Project Timeline Chart and Plan</vt:lpstr>
      <vt:lpstr>Location of Lot </vt:lpstr>
      <vt:lpstr>PowerPoint Presentation</vt:lpstr>
      <vt:lpstr>Waynesboro Real Estate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Return of Investment</vt:lpstr>
      <vt:lpstr>Pay out after Investment  Return and costs of sales and tax </vt:lpstr>
      <vt:lpstr>Investment Duration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Lam</dc:creator>
  <cp:lastModifiedBy>Blake Lam</cp:lastModifiedBy>
  <cp:revision>9</cp:revision>
  <dcterms:created xsi:type="dcterms:W3CDTF">2013-12-11T21:26:12Z</dcterms:created>
  <dcterms:modified xsi:type="dcterms:W3CDTF">2014-01-14T08:20:10Z</dcterms:modified>
</cp:coreProperties>
</file>